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291" r:id="rId3"/>
    <p:sldId id="257" r:id="rId4"/>
    <p:sldId id="279" r:id="rId5"/>
    <p:sldId id="292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02628"/>
    <a:srgbClr val="FFFFFF"/>
    <a:srgbClr val="8F6F3D"/>
    <a:srgbClr val="486DB5"/>
    <a:srgbClr val="DDBA2B"/>
    <a:srgbClr val="5B8B42"/>
    <a:srgbClr val="9EC477"/>
    <a:srgbClr val="7C7B7F"/>
    <a:srgbClr val="2A31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90" autoAdjust="0"/>
    <p:restoredTop sz="99872" autoAdjust="0"/>
  </p:normalViewPr>
  <p:slideViewPr>
    <p:cSldViewPr snapToGrid="0">
      <p:cViewPr varScale="1">
        <p:scale>
          <a:sx n="110" d="100"/>
          <a:sy n="110" d="100"/>
        </p:scale>
        <p:origin x="-1800" y="-90"/>
      </p:cViewPr>
      <p:guideLst>
        <p:guide orient="horz" pos="1068"/>
        <p:guide orient="horz" pos="3898"/>
        <p:guide orient="horz" pos="3383"/>
        <p:guide orient="horz" pos="1376"/>
        <p:guide pos="404"/>
        <p:guide pos="5529"/>
        <p:guide pos="5411"/>
        <p:guide pos="2744"/>
        <p:guide pos="3793"/>
        <p:guide pos="50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546" y="-11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900"/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900"/>
            </a:lvl1pPr>
          </a:lstStyle>
          <a:p>
            <a:fld id="{FBB91E30-424B-42F8-814B-C664A99FC0D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8310" name="Picture 6" descr="unify_pos_gradient_rgb_LNC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7638"/>
            <a:ext cx="1117600" cy="261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6587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9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900"/>
            </a:lvl1pPr>
          </a:lstStyle>
          <a:p>
            <a:fld id="{2DA8682B-C794-4E9C-860B-5F57F513F5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3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46063" indent="-117475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73075" indent="-112713" algn="l" rtl="0" fontAlgn="base">
      <a:spcBef>
        <a:spcPct val="30000"/>
      </a:spcBef>
      <a:spcAft>
        <a:spcPct val="0"/>
      </a:spcAft>
      <a:buFont typeface="Calibri" pitchFamily="34" charset="0"/>
      <a:buChar char="–"/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0D474-CC6D-4611-A832-5715E57F81D3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the first level bullet for notes 12 point Arial Regular</a:t>
            </a:r>
          </a:p>
          <a:p>
            <a:pPr lvl="1"/>
            <a:r>
              <a:rPr lang="en-US"/>
              <a:t>This is the second level bullet for notes 9 point Arial Regular</a:t>
            </a:r>
          </a:p>
          <a:p>
            <a:pPr lvl="2"/>
            <a:r>
              <a:rPr lang="en-US"/>
              <a:t>This is the third level bullet for notes 9 point Arial Regular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749E2-B7C5-4428-B367-80BCFE0072DE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9CD8A-F88C-467D-ADC9-691386DB9947}" type="slidenum">
              <a:rPr lang="en-US"/>
              <a:pPr/>
              <a:t>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26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8348" y="1014413"/>
            <a:ext cx="6764337" cy="3436937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8348" y="4908550"/>
            <a:ext cx="6764337" cy="557213"/>
          </a:xfrm>
        </p:spPr>
        <p:txBody>
          <a:bodyPr anchor="b"/>
          <a:lstStyle>
            <a:lvl1pPr marL="0" indent="0">
              <a:spcBef>
                <a:spcPct val="20000"/>
              </a:spcBef>
              <a:buFontTx/>
              <a:buNone/>
              <a:defRPr sz="21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4350" name="Picture 2" descr="IXXXX_rev_gradient_rg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653110" y="6146800"/>
            <a:ext cx="1549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4" descr="harmony-ba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9975" y="6180138"/>
            <a:ext cx="14335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5" descr="heritage-line-neg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invGray">
          <a:xfrm>
            <a:off x="2975643" y="6286500"/>
            <a:ext cx="1914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olumn-graphic-alone_cmyk-cs3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63739"/>
            <a:ext cx="298844" cy="1516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Quote Slide">
    <p:bg>
      <p:bgPr>
        <a:solidFill>
          <a:srgbClr val="2026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8348" y="1014413"/>
            <a:ext cx="6764337" cy="343693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8348" y="4908550"/>
            <a:ext cx="6764337" cy="557213"/>
          </a:xfrm>
        </p:spPr>
        <p:txBody>
          <a:bodyPr anchor="b"/>
          <a:lstStyle>
            <a:lvl1pPr marL="0" indent="0">
              <a:spcBef>
                <a:spcPct val="20000"/>
              </a:spcBef>
              <a:buFontTx/>
              <a:buNone/>
              <a:defRPr sz="21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9" name="Picture 8" descr="column-graphic-alone_cmyk-cs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63739"/>
            <a:ext cx="298844" cy="151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549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D5EBDB-97EB-4E5D-ACC2-20BDC24910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736725"/>
            <a:ext cx="4105275" cy="4451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736725"/>
            <a:ext cx="4106863" cy="4451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1A6C72-AAB2-43FA-BE65-A3CE421CC4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D12EB2-65EB-42B5-BD12-C249B32EFE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4A4513-5DD8-437E-A642-06613EECB3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1113" y="814388"/>
            <a:ext cx="6764337" cy="3759200"/>
          </a:xfrm>
        </p:spPr>
        <p:txBody>
          <a:bodyPr/>
          <a:lstStyle>
            <a:lvl1pPr>
              <a:lnSpc>
                <a:spcPct val="100000"/>
              </a:lnSpc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1113" y="4564063"/>
            <a:ext cx="6764337" cy="557212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 sz="21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BA5E6A-7059-4526-B821-BA7AECC776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79018-DBEB-4B7A-AD53-CF46C5EC20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6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365125"/>
            <a:ext cx="7907337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736725"/>
            <a:ext cx="8364538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67" name="Picture 3" descr="IXXXX_rev_gradient_rgb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invGray">
          <a:xfrm>
            <a:off x="636588" y="6396038"/>
            <a:ext cx="9683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6206090"/>
            <a:ext cx="9144000" cy="651910"/>
          </a:xfrm>
          <a:prstGeom prst="rect">
            <a:avLst/>
          </a:prstGeom>
          <a:solidFill>
            <a:srgbClr val="2026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6868" y="6472238"/>
            <a:ext cx="50736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folHlink"/>
                </a:solidFill>
              </a:defRPr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676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folHlink"/>
                </a:solidFill>
              </a:defRPr>
            </a:lvl1pPr>
          </a:lstStyle>
          <a:p>
            <a:fld id="{86141BCE-8C3D-4B61-B193-DF215D67D0A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" name="Picture 10" descr="column-graphic-alone_cmyk-cs3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363798"/>
            <a:ext cx="207147" cy="102849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2" r:id="rId3"/>
    <p:sldLayoutId id="2147483654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ts val="6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7013" algn="l" rtl="0" eaLnBrk="1" fontAlgn="base" hangingPunct="1">
        <a:spcBef>
          <a:spcPts val="6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641350" indent="-182563" algn="l" rtl="0" eaLnBrk="1" fontAlgn="base" hangingPunct="1">
        <a:spcBef>
          <a:spcPts val="600"/>
        </a:spcBef>
        <a:spcAft>
          <a:spcPct val="0"/>
        </a:spcAft>
        <a:buChar char="•"/>
        <a:defRPr>
          <a:solidFill>
            <a:schemeClr val="folHlink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26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65125"/>
            <a:ext cx="7907337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1736725"/>
            <a:ext cx="8364537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676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folHlink"/>
                </a:solidFill>
              </a:defRPr>
            </a:lvl1pPr>
          </a:lstStyle>
          <a:p>
            <a:fld id="{676D83A6-E26B-405F-943A-D8D8F56A8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350" y="6472238"/>
            <a:ext cx="50736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folHlink"/>
                </a:solidFill>
              </a:defRPr>
            </a:lvl1pPr>
          </a:lstStyle>
          <a:p>
            <a:r>
              <a:rPr lang="en-US" dirty="0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spcBef>
          <a:spcPts val="6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460375" indent="-230188" algn="l" rtl="0" fontAlgn="base">
        <a:spcBef>
          <a:spcPts val="6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641350" indent="-179388" algn="l" rtl="0" fontAlgn="base">
        <a:spcBef>
          <a:spcPts val="600"/>
        </a:spcBef>
        <a:spcAft>
          <a:spcPct val="0"/>
        </a:spcAft>
        <a:buChar char="•"/>
        <a:defRPr>
          <a:solidFill>
            <a:schemeClr val="folHlink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gray">
      <p:bgPr>
        <a:solidFill>
          <a:srgbClr val="2A31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26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-tag-neg-horiz-cmyk-HERITAGE-cs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959" y="2963863"/>
            <a:ext cx="7375711" cy="18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0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41350" y="6472238"/>
            <a:ext cx="5073650" cy="214312"/>
          </a:xfrm>
        </p:spPr>
        <p:txBody>
          <a:bodyPr/>
          <a:lstStyle/>
          <a:p>
            <a:r>
              <a:rPr lang="en-US" dirty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A4853-8C3B-4D24-9EC4-295C197D389D}" type="slidenum">
              <a:rPr lang="en-US"/>
              <a:pPr/>
              <a:t>2</a:t>
            </a:fld>
            <a:endParaRPr lang="en-US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Gartner Reports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614" y="2612309"/>
            <a:ext cx="3847486" cy="3847486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2938" y="1343901"/>
            <a:ext cx="2955670" cy="95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MQ for </a:t>
            </a:r>
          </a:p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Corporate Telephony</a:t>
            </a:r>
            <a:endParaRPr lang="en-US" sz="24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010405" y="1328538"/>
            <a:ext cx="3766883" cy="15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MQ for </a:t>
            </a:r>
          </a:p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Unified Communications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52636" y="2635142"/>
            <a:ext cx="3824652" cy="3824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41350" y="6472238"/>
            <a:ext cx="5073650" cy="214312"/>
          </a:xfrm>
        </p:spPr>
        <p:txBody>
          <a:bodyPr/>
          <a:lstStyle/>
          <a:p>
            <a:r>
              <a:rPr lang="en-US" dirty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5534A-D3B6-4AE0-A246-CB9C6E063456}" type="slidenum">
              <a:rPr lang="en-US"/>
              <a:pPr/>
              <a:t>3</a:t>
            </a:fld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636588" y="365125"/>
            <a:ext cx="5384799" cy="1033463"/>
          </a:xfrm>
        </p:spPr>
        <p:txBody>
          <a:bodyPr/>
          <a:lstStyle/>
          <a:p>
            <a:r>
              <a:rPr lang="en-US" dirty="0" err="1" smtClean="0"/>
              <a:t>Nemertes</a:t>
            </a:r>
            <a:r>
              <a:rPr lang="en-US" dirty="0" smtClean="0"/>
              <a:t> Research 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1349" y="1430440"/>
            <a:ext cx="8135939" cy="15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Unify named as a top three finisher in 2013 Enterprise Trusted Advisor annual report.</a:t>
            </a:r>
          </a:p>
          <a:p>
            <a:pPr eaLnBrk="0" hangingPunct="0">
              <a:spcBef>
                <a:spcPts val="600"/>
              </a:spcBef>
            </a:pP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82" y="2449256"/>
            <a:ext cx="6506036" cy="4156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D12EB2-65EB-42B5-BD12-C249B32EFE9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Unify GmbH &amp; Co. KG 2013. All rights reserved.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41349" y="1341952"/>
            <a:ext cx="7324725" cy="15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pPr eaLnBrk="0" hangingPunct="0">
              <a:spcBef>
                <a:spcPts val="600"/>
              </a:spcBef>
            </a:pPr>
            <a:r>
              <a:rPr lang="nl-BE" sz="2400" dirty="0" smtClean="0"/>
              <a:t>2013 EMEA; Product Line Strategy Award - Hosted Contact Center</a:t>
            </a:r>
            <a:endParaRPr lang="en-US" sz="24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09" t="36786" r="47392" b="16211"/>
          <a:stretch/>
        </p:blipFill>
        <p:spPr bwMode="auto">
          <a:xfrm>
            <a:off x="641349" y="2430577"/>
            <a:ext cx="7324726" cy="385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1350" y="350377"/>
            <a:ext cx="3847332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kern="0" dirty="0" smtClean="0"/>
              <a:t>Frost &amp; Sullivan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xmlns="" val="21528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Co_PPT_traditional_Template_Dark_V06E_082113">
  <a:themeElements>
    <a:clrScheme name="Default Design 15">
      <a:dk1>
        <a:srgbClr val="7C7B7F"/>
      </a:dk1>
      <a:lt1>
        <a:srgbClr val="FFFFFF"/>
      </a:lt1>
      <a:dk2>
        <a:srgbClr val="2A313A"/>
      </a:dk2>
      <a:lt2>
        <a:srgbClr val="CED8D2"/>
      </a:lt2>
      <a:accent1>
        <a:srgbClr val="487034"/>
      </a:accent1>
      <a:accent2>
        <a:srgbClr val="E9E611"/>
      </a:accent2>
      <a:accent3>
        <a:srgbClr val="ACADAE"/>
      </a:accent3>
      <a:accent4>
        <a:srgbClr val="DADADA"/>
      </a:accent4>
      <a:accent5>
        <a:srgbClr val="B1BBAE"/>
      </a:accent5>
      <a:accent6>
        <a:srgbClr val="D3D00E"/>
      </a:accent6>
      <a:hlink>
        <a:srgbClr val="88C540"/>
      </a:hlink>
      <a:folHlink>
        <a:srgbClr val="B3B2B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20252A"/>
        </a:dk1>
        <a:lt1>
          <a:srgbClr val="FFFFFF"/>
        </a:lt1>
        <a:dk2>
          <a:srgbClr val="20252A"/>
        </a:dk2>
        <a:lt2>
          <a:srgbClr val="FFFFFF"/>
        </a:lt2>
        <a:accent1>
          <a:srgbClr val="88C540"/>
        </a:accent1>
        <a:accent2>
          <a:srgbClr val="E9E611"/>
        </a:accent2>
        <a:accent3>
          <a:srgbClr val="FFFFFF"/>
        </a:accent3>
        <a:accent4>
          <a:srgbClr val="1A1E22"/>
        </a:accent4>
        <a:accent5>
          <a:srgbClr val="C3DFAF"/>
        </a:accent5>
        <a:accent6>
          <a:srgbClr val="D3D00E"/>
        </a:accent6>
        <a:hlink>
          <a:srgbClr val="49C300"/>
        </a:hlink>
        <a:folHlink>
          <a:srgbClr val="49703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2A313A"/>
        </a:dk1>
        <a:lt1>
          <a:srgbClr val="FFFFFF"/>
        </a:lt1>
        <a:dk2>
          <a:srgbClr val="CED8D2"/>
        </a:dk2>
        <a:lt2>
          <a:srgbClr val="7C7B7F"/>
        </a:lt2>
        <a:accent1>
          <a:srgbClr val="487034"/>
        </a:accent1>
        <a:accent2>
          <a:srgbClr val="E9E611"/>
        </a:accent2>
        <a:accent3>
          <a:srgbClr val="FFFFFF"/>
        </a:accent3>
        <a:accent4>
          <a:srgbClr val="222830"/>
        </a:accent4>
        <a:accent5>
          <a:srgbClr val="B1BBAE"/>
        </a:accent5>
        <a:accent6>
          <a:srgbClr val="D3D00E"/>
        </a:accent6>
        <a:hlink>
          <a:srgbClr val="88C540"/>
        </a:hlink>
        <a:folHlink>
          <a:srgbClr val="B3B2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7C7B7F"/>
        </a:dk1>
        <a:lt1>
          <a:srgbClr val="FFFFFF"/>
        </a:lt1>
        <a:dk2>
          <a:srgbClr val="2A313A"/>
        </a:dk2>
        <a:lt2>
          <a:srgbClr val="CED8D2"/>
        </a:lt2>
        <a:accent1>
          <a:srgbClr val="487034"/>
        </a:accent1>
        <a:accent2>
          <a:srgbClr val="E9E611"/>
        </a:accent2>
        <a:accent3>
          <a:srgbClr val="ACADAE"/>
        </a:accent3>
        <a:accent4>
          <a:srgbClr val="DADADA"/>
        </a:accent4>
        <a:accent5>
          <a:srgbClr val="B1BBAE"/>
        </a:accent5>
        <a:accent6>
          <a:srgbClr val="D3D00E"/>
        </a:accent6>
        <a:hlink>
          <a:srgbClr val="88C540"/>
        </a:hlink>
        <a:folHlink>
          <a:srgbClr val="B3B2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5">
      <a:dk1>
        <a:srgbClr val="7C7B7F"/>
      </a:dk1>
      <a:lt1>
        <a:srgbClr val="FFFFFF"/>
      </a:lt1>
      <a:dk2>
        <a:srgbClr val="2A313A"/>
      </a:dk2>
      <a:lt2>
        <a:srgbClr val="CED8D2"/>
      </a:lt2>
      <a:accent1>
        <a:srgbClr val="487034"/>
      </a:accent1>
      <a:accent2>
        <a:srgbClr val="E9E611"/>
      </a:accent2>
      <a:accent3>
        <a:srgbClr val="ACADAE"/>
      </a:accent3>
      <a:accent4>
        <a:srgbClr val="DADADA"/>
      </a:accent4>
      <a:accent5>
        <a:srgbClr val="B1BBAE"/>
      </a:accent5>
      <a:accent6>
        <a:srgbClr val="D3D00E"/>
      </a:accent6>
      <a:hlink>
        <a:srgbClr val="88C540"/>
      </a:hlink>
      <a:folHlink>
        <a:srgbClr val="B3B2B4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20252A"/>
        </a:dk1>
        <a:lt1>
          <a:srgbClr val="FFFFFF"/>
        </a:lt1>
        <a:dk2>
          <a:srgbClr val="20252A"/>
        </a:dk2>
        <a:lt2>
          <a:srgbClr val="FFFFFF"/>
        </a:lt2>
        <a:accent1>
          <a:srgbClr val="88C540"/>
        </a:accent1>
        <a:accent2>
          <a:srgbClr val="E9E611"/>
        </a:accent2>
        <a:accent3>
          <a:srgbClr val="FFFFFF"/>
        </a:accent3>
        <a:accent4>
          <a:srgbClr val="1A1E22"/>
        </a:accent4>
        <a:accent5>
          <a:srgbClr val="C3DFAF"/>
        </a:accent5>
        <a:accent6>
          <a:srgbClr val="D3D00E"/>
        </a:accent6>
        <a:hlink>
          <a:srgbClr val="49C300"/>
        </a:hlink>
        <a:folHlink>
          <a:srgbClr val="49703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2A313A"/>
        </a:dk1>
        <a:lt1>
          <a:srgbClr val="FFFFFF"/>
        </a:lt1>
        <a:dk2>
          <a:srgbClr val="CED8D2"/>
        </a:dk2>
        <a:lt2>
          <a:srgbClr val="7C7B7F"/>
        </a:lt2>
        <a:accent1>
          <a:srgbClr val="487034"/>
        </a:accent1>
        <a:accent2>
          <a:srgbClr val="E9E611"/>
        </a:accent2>
        <a:accent3>
          <a:srgbClr val="FFFFFF"/>
        </a:accent3>
        <a:accent4>
          <a:srgbClr val="222830"/>
        </a:accent4>
        <a:accent5>
          <a:srgbClr val="B1BBAE"/>
        </a:accent5>
        <a:accent6>
          <a:srgbClr val="D3D00E"/>
        </a:accent6>
        <a:hlink>
          <a:srgbClr val="88C540"/>
        </a:hlink>
        <a:folHlink>
          <a:srgbClr val="B3B2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C7B7F"/>
        </a:dk1>
        <a:lt1>
          <a:srgbClr val="FFFFFF"/>
        </a:lt1>
        <a:dk2>
          <a:srgbClr val="2A313A"/>
        </a:dk2>
        <a:lt2>
          <a:srgbClr val="CED8D2"/>
        </a:lt2>
        <a:accent1>
          <a:srgbClr val="487034"/>
        </a:accent1>
        <a:accent2>
          <a:srgbClr val="E9E611"/>
        </a:accent2>
        <a:accent3>
          <a:srgbClr val="ACADAE"/>
        </a:accent3>
        <a:accent4>
          <a:srgbClr val="DADADA"/>
        </a:accent4>
        <a:accent5>
          <a:srgbClr val="B1BBAE"/>
        </a:accent5>
        <a:accent6>
          <a:srgbClr val="D3D00E"/>
        </a:accent6>
        <a:hlink>
          <a:srgbClr val="88C540"/>
        </a:hlink>
        <a:folHlink>
          <a:srgbClr val="B3B2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NewCo_PPT_traditional_Template_Dark_V06E_082113</Template>
  <TotalTime>329</TotalTime>
  <Words>125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NewCo_PPT_traditional_Template_Dark_V06E_082113</vt:lpstr>
      <vt:lpstr>1_Default Design</vt:lpstr>
      <vt:lpstr>Slide 1</vt:lpstr>
      <vt:lpstr>Gartner Reports</vt:lpstr>
      <vt:lpstr>Nemertes Research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Giesel, Edgar</cp:lastModifiedBy>
  <cp:revision>10</cp:revision>
  <cp:lastPrinted>2013-08-19T18:25:24Z</cp:lastPrinted>
  <dcterms:created xsi:type="dcterms:W3CDTF">2013-11-08T08:02:18Z</dcterms:created>
  <dcterms:modified xsi:type="dcterms:W3CDTF">2013-11-10T22:50:42Z</dcterms:modified>
</cp:coreProperties>
</file>